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74" r:id="rId5"/>
    <p:sldId id="284" r:id="rId6"/>
    <p:sldId id="257" r:id="rId7"/>
    <p:sldId id="261" r:id="rId8"/>
    <p:sldId id="262" r:id="rId9"/>
    <p:sldId id="266" r:id="rId10"/>
    <p:sldId id="263" r:id="rId11"/>
    <p:sldId id="294" r:id="rId12"/>
    <p:sldId id="264" r:id="rId13"/>
    <p:sldId id="265" r:id="rId14"/>
    <p:sldId id="272" r:id="rId15"/>
    <p:sldId id="258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9705" y="1642745"/>
            <a:ext cx="9144000" cy="1731010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PanoSwin</a:t>
            </a:r>
            <a:r>
              <a:rPr lang="zh-CN" altLang="en-US" dirty="0">
                <a:effectLst/>
              </a:rPr>
              <a:t>进度</a:t>
            </a:r>
            <a:r>
              <a:rPr lang="zh-CN" altLang="en-US" dirty="0">
                <a:effectLst/>
              </a:rPr>
              <a:t>报告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64350" y="5649595"/>
            <a:ext cx="4851400" cy="755015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——凌致新</a:t>
            </a:r>
            <a:r>
              <a:rPr lang="en-US" altLang="zh-CN" dirty="0">
                <a:latin typeface="+mn-lt"/>
              </a:rPr>
              <a:t>(0911)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旋转</a:t>
            </a:r>
            <a:r>
              <a:rPr lang="zh-CN" altLang="en-US">
                <a:sym typeface="+mn-ea"/>
              </a:rPr>
              <a:t>一致性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777240"/>
            <a:ext cx="5511800" cy="4091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0" y="777240"/>
            <a:ext cx="6075045" cy="4507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7560" y="5672455"/>
            <a:ext cx="8525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用对比学习损失进一步保证旋转</a:t>
            </a:r>
            <a:r>
              <a:rPr lang="zh-CN" altLang="en-US">
                <a:sym typeface="+mn-ea"/>
              </a:rPr>
              <a:t>一致性：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对于全景图片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，旋转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的特征图的结果</a:t>
            </a:r>
            <a:r>
              <a:rPr lang="zh-CN" altLang="en-US">
                <a:sym typeface="+mn-ea"/>
              </a:rPr>
              <a:t>尽量等价于旋转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之后提取其</a:t>
            </a:r>
            <a:r>
              <a:rPr lang="zh-CN" altLang="en-US">
                <a:sym typeface="+mn-ea"/>
              </a:rPr>
              <a:t>特征图。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5566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传统</a:t>
            </a:r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图片知识</a:t>
            </a:r>
            <a:r>
              <a:rPr lang="zh-CN" altLang="en-US">
                <a:sym typeface="+mn-ea"/>
              </a:rPr>
              <a:t>蒸馏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0"/>
            <a:ext cx="5805170" cy="413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791210"/>
            <a:ext cx="6386830" cy="2453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95" y="3168000"/>
            <a:ext cx="635190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CN" sz="4800">
                <a:latin typeface="Arial Bold" panose="020B0604020202020204" charset="0"/>
                <a:cs typeface="Arial Bold" panose="020B0604020202020204" charset="0"/>
              </a:rPr>
              <a:t> </a:t>
            </a:r>
            <a:r>
              <a:rPr lang="zh-CN" altLang="en-US" sz="4800">
                <a:latin typeface="Arial Bold" panose="020B0604020202020204" charset="0"/>
                <a:cs typeface="Arial Bold" panose="020B0604020202020204" charset="0"/>
                <a:sym typeface="+mn-ea"/>
              </a:rPr>
              <a:t>模型改进</a:t>
            </a:r>
            <a:endParaRPr lang="zh-CN" altLang="en-US" sz="4800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zh-CN" altLang="en-US" sz="4800"/>
          </a:p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2.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实验进度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788670" y="285115"/>
            <a:ext cx="6506845" cy="915670"/>
          </a:xfrm>
        </p:spPr>
        <p:txBody>
          <a:bodyPr>
            <a:noAutofit/>
          </a:bodyPr>
          <a:p>
            <a:pPr algn="l"/>
            <a:r>
              <a:rPr lang="en-US" altLang="zh-CN" sz="4800"/>
              <a:t>1. </a:t>
            </a:r>
            <a:r>
              <a:rPr lang="zh-CN" altLang="en-US" sz="4800"/>
              <a:t>实验进度</a:t>
            </a:r>
            <a:r>
              <a:rPr lang="en-US" altLang="zh-CN" sz="4800"/>
              <a:t>(Indoor360)</a:t>
            </a:r>
            <a:endParaRPr lang="en-US" altLang="zh-CN" sz="48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53060" y="1881505"/>
          <a:ext cx="6019165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540"/>
                <a:gridCol w="2079625"/>
              </a:tblGrid>
              <a:tr h="481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Backbone+FasterRCNN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35.3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29.1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ResNet50 + SphereConv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21.7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38.5*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75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PanoSwin+</a:t>
                      </a:r>
                      <a:r>
                        <a:rPr lang="zh-CN" alt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传统</a:t>
                      </a:r>
                      <a:r>
                        <a:rPr lang="en-US" altLang="zh-CN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2D</a:t>
                      </a:r>
                      <a:r>
                        <a:rPr lang="zh-CN" alt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能力</a:t>
                      </a: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迁移</a:t>
                      </a:r>
                      <a:endParaRPr lang="en-US" altLang="en-US" sz="24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38.9*</a:t>
                      </a:r>
                      <a:endParaRPr lang="en-US" altLang="en-US" sz="24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880860" y="929005"/>
          <a:ext cx="5107940" cy="47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9625"/>
                <a:gridCol w="1758315"/>
              </a:tblGrid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消融模块</a:t>
                      </a:r>
                      <a:endParaRPr lang="zh-CN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mAP</a:t>
                      </a:r>
                      <a:endParaRPr lang="en-US" altLang="en-US" sz="2000" b="1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两层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CNN模块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-0.8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全景窗口滑动方式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-1.7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全景图片全局位置编码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-0.2*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</a:rPr>
                        <a:t>大圆距离加入相对位置编码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-0.4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传统</a:t>
                      </a:r>
                      <a:r>
                        <a:rPr lang="en-US" sz="20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2D能力迁移(EKP+RC)</a:t>
                      </a:r>
                      <a:endParaRPr lang="en-US" altLang="en-US" sz="2000" b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-0.4*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双视角交叉</a:t>
                      </a: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注意力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-0.8*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ea typeface="等线" charset="-122"/>
                          <a:cs typeface="Times New Roman Regular" panose="02020603050405020304" charset="0"/>
                        </a:rPr>
                        <a:t>完整PanoSwin模型</a:t>
                      </a:r>
                      <a:endParaRPr lang="zh-CN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ea typeface="等线" charset="-122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548235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38.9*</a:t>
                      </a:r>
                      <a:endParaRPr lang="en-US" altLang="en-US" sz="2000" b="0">
                        <a:solidFill>
                          <a:srgbClr val="548235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70AD4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210675" y="6489700"/>
            <a:ext cx="2778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需要更多的重复实验</a:t>
            </a:r>
            <a:r>
              <a:rPr lang="zh-CN" altLang="en-US"/>
              <a:t>验证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793875"/>
            <a:ext cx="5567680" cy="3050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75" y="1793875"/>
            <a:ext cx="5567045" cy="3044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6865" y="1238250"/>
            <a:ext cx="6756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Groundtruth                                                                        Results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7480" y="83185"/>
            <a:ext cx="9336405" cy="60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1"/>
          </p:nvPr>
        </p:nvSpPr>
        <p:spPr>
          <a:xfrm>
            <a:off x="2757805" y="1776730"/>
            <a:ext cx="5443220" cy="3036570"/>
          </a:xfrm>
        </p:spPr>
        <p:txBody>
          <a:bodyPr>
            <a:noAutofit/>
          </a:bodyPr>
          <a:p>
            <a:pPr algn="l"/>
            <a:r>
              <a:rPr lang="en-US" altLang="zh-CN" sz="4800" b="1">
                <a:latin typeface="Arial Bold" panose="020B0604020202020204" charset="0"/>
                <a:cs typeface="Arial Bold" panose="020B0604020202020204" charset="0"/>
              </a:rPr>
              <a:t>1. </a:t>
            </a:r>
            <a:r>
              <a:rPr lang="zh-CN" altLang="en-US" sz="4800" b="1">
                <a:latin typeface="Arial Bold" panose="020B0604020202020204" charset="0"/>
                <a:cs typeface="Arial Bold" panose="020B0604020202020204" charset="0"/>
                <a:sym typeface="+mn-ea"/>
              </a:rPr>
              <a:t>模型改进</a:t>
            </a:r>
            <a:endParaRPr lang="zh-CN" altLang="en-US" sz="4800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zh-CN" altLang="en-US" sz="4800"/>
          </a:p>
          <a:p>
            <a:pPr algn="l"/>
            <a:r>
              <a:rPr lang="en-US" altLang="zh-CN" sz="4800"/>
              <a:t>2. </a:t>
            </a:r>
            <a:r>
              <a:rPr lang="zh-CN" altLang="en-US" sz="4800">
                <a:sym typeface="+mn-ea"/>
              </a:rPr>
              <a:t>实验进度</a:t>
            </a:r>
            <a:endParaRPr lang="zh-CN" altLang="en-US"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6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改进滑动窗口方式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6285"/>
            <a:ext cx="12192000" cy="4241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930" y="5259705"/>
            <a:ext cx="77622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全景滑动窗口方式可以捕捉到左右两侧边缘、南极北极的</a:t>
            </a:r>
            <a:r>
              <a:rPr lang="zh-CN" altLang="en-US">
                <a:sym typeface="+mn-ea"/>
              </a:rPr>
              <a:t>地理连续性。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捕获左右两侧边缘连续性可以检测到被割裂的物体</a:t>
            </a:r>
            <a:r>
              <a:rPr lang="zh-CN" altLang="en-US">
                <a:sym typeface="+mn-ea"/>
              </a:rPr>
              <a:t>特征。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捕获南极北极的连续性可以检测到位于南极点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北极点到物体特征。注意：类似南极洲这样到物体永远是割裂的，无论如何左右滑动</a:t>
            </a:r>
            <a:r>
              <a:rPr lang="zh-CN" altLang="en-US">
                <a:sym typeface="+mn-ea"/>
              </a:rPr>
              <a:t>窗口。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位置编码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470" y="1619250"/>
            <a:ext cx="6027420" cy="242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253490"/>
            <a:ext cx="5490845" cy="315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6225" y="4980305"/>
            <a:ext cx="454723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位置编码</a:t>
            </a:r>
            <a:r>
              <a:rPr lang="zh-CN" altLang="en-US">
                <a:sym typeface="+mn-ea"/>
              </a:rPr>
              <a:t>作用：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相近的像素的位置编码应该尽可能</a:t>
            </a:r>
            <a:r>
              <a:rPr lang="zh-CN" altLang="en-US">
                <a:sym typeface="+mn-ea"/>
              </a:rPr>
              <a:t>相似。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不同像素的位置编码应该</a:t>
            </a:r>
            <a:r>
              <a:rPr lang="zh-CN" altLang="en-US">
                <a:sym typeface="+mn-ea"/>
              </a:rPr>
              <a:t>不同。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展开轴</a:t>
            </a:r>
            <a:r>
              <a:rPr lang="zh-CN" altLang="en-US">
                <a:sym typeface="+mn-ea"/>
              </a:rPr>
              <a:t>旋转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755650"/>
            <a:ext cx="7010400" cy="5041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3460" y="1957705"/>
            <a:ext cx="48285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相当于把北极点移动到另外一个位置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，对于某个点</a:t>
            </a:r>
            <a:r>
              <a:rPr lang="en-US" altLang="zh-CN">
                <a:sym typeface="+mn-ea"/>
              </a:rPr>
              <a:t>(u, v)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 </a:t>
            </a:r>
            <a:r>
              <a:rPr lang="zh-CN" altLang="en-US">
                <a:sym typeface="+mn-ea"/>
              </a:rPr>
              <a:t>先根据空间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距离确定</a:t>
            </a:r>
            <a:r>
              <a:rPr lang="zh-CN" altLang="en-US">
                <a:sym typeface="+mn-ea"/>
              </a:rPr>
              <a:t>其新的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b. </a:t>
            </a:r>
            <a:r>
              <a:rPr lang="zh-CN" altLang="en-US">
                <a:sym typeface="+mn-ea"/>
              </a:rPr>
              <a:t>再将原来的北极点</a:t>
            </a:r>
            <a:r>
              <a:rPr lang="en-US" altLang="zh-CN">
                <a:sym typeface="+mn-ea"/>
              </a:rPr>
              <a:t>(0,-0.5pi)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(u,v)</a:t>
            </a:r>
            <a:r>
              <a:rPr lang="zh-CN" altLang="en-US">
                <a:sym typeface="+mn-ea"/>
              </a:rPr>
              <a:t>投影到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确定的切平面，记北极点和</a:t>
            </a:r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的投影点为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c. </a:t>
            </a:r>
            <a:r>
              <a:rPr lang="zh-CN" altLang="en-US">
                <a:sym typeface="+mn-ea"/>
              </a:rPr>
              <a:t>则新的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坐标则是∠</a:t>
            </a:r>
            <a:r>
              <a:rPr lang="en-US" altLang="zh-CN">
                <a:sym typeface="+mn-ea"/>
              </a:rPr>
              <a:t>NO</a:t>
            </a:r>
            <a:r>
              <a:rPr lang="en-US" altLang="zh-CN">
                <a:sym typeface="+mn-ea"/>
              </a:rPr>
              <a:t>Q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4259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赤道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极点双</a:t>
            </a:r>
            <a:r>
              <a:rPr lang="zh-CN" altLang="en-US">
                <a:sym typeface="+mn-ea"/>
              </a:rPr>
              <a:t>视角交叉注意力</a:t>
            </a:r>
            <a:endParaRPr lang="zh-CN" altLang="en-US">
              <a:sym typeface="+mn-ea"/>
            </a:endParaRPr>
          </a:p>
        </p:txBody>
      </p:sp>
      <p:pic>
        <p:nvPicPr>
          <p:cNvPr id="16" name="图片 15" descr="1201666835297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688975"/>
            <a:ext cx="5351780" cy="2682875"/>
          </a:xfrm>
          <a:prstGeom prst="rect">
            <a:avLst/>
          </a:prstGeom>
        </p:spPr>
      </p:pic>
      <p:pic>
        <p:nvPicPr>
          <p:cNvPr id="17" name="图片 16" descr="121166683529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5" y="688975"/>
            <a:ext cx="5351145" cy="2682875"/>
          </a:xfrm>
          <a:prstGeom prst="rect">
            <a:avLst/>
          </a:prstGeom>
        </p:spPr>
      </p:pic>
      <p:pic>
        <p:nvPicPr>
          <p:cNvPr id="20" name="图片 19" descr="1221666835298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60" y="3473450"/>
            <a:ext cx="6336030" cy="3176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4259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模型改进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赤道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极点双</a:t>
            </a:r>
            <a:r>
              <a:rPr lang="zh-CN" altLang="en-US">
                <a:sym typeface="+mn-ea"/>
              </a:rPr>
              <a:t>视角交叉注意力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537210"/>
            <a:ext cx="4762500" cy="2381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22300" y="1604645"/>
            <a:ext cx="945515" cy="818515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438015" y="2240915"/>
            <a:ext cx="946785" cy="653415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2165" y="3087370"/>
            <a:ext cx="100926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对于一个特征图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（相当于平视地球</a:t>
            </a:r>
            <a:r>
              <a:rPr lang="zh-CN" altLang="en-US">
                <a:sym typeface="+mn-ea"/>
              </a:rPr>
              <a:t>赤道）</a:t>
            </a:r>
            <a:r>
              <a:rPr lang="zh-CN" altLang="en-US">
                <a:sym typeface="+mn-ea"/>
              </a:rPr>
              <a:t>，可以通过旋转获得特征图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（相当于</a:t>
            </a:r>
            <a:r>
              <a:rPr lang="zh-CN" altLang="en-US">
                <a:sym typeface="+mn-ea"/>
              </a:rPr>
              <a:t>平视</a:t>
            </a:r>
            <a:r>
              <a:rPr lang="zh-CN" altLang="en-US">
                <a:sym typeface="+mn-ea"/>
              </a:rPr>
              <a:t>地球南极）。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使得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中南北极的物体转换到赤道，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中赤道的物体</a:t>
            </a:r>
            <a:r>
              <a:rPr lang="zh-CN" altLang="en-US">
                <a:sym typeface="+mn-ea"/>
              </a:rPr>
              <a:t>转换到两极。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即：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的南北极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赤道发生了互换。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中有窗口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。在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中，与</a:t>
            </a:r>
            <a:r>
              <a:rPr lang="en-US" altLang="zh-CN">
                <a:sym typeface="+mn-ea"/>
              </a:rPr>
              <a:t>A1</a:t>
            </a:r>
            <a:r>
              <a:rPr lang="zh-CN" altLang="en-US">
                <a:sym typeface="+mn-ea"/>
              </a:rPr>
              <a:t>最接近的窗口是</a:t>
            </a:r>
            <a:r>
              <a:rPr lang="en-US" altLang="zh-CN">
                <a:sym typeface="+mn-ea"/>
              </a:rPr>
              <a:t>B1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最接近的是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此时，若</a:t>
            </a:r>
            <a:r>
              <a:rPr lang="en-US" altLang="zh-CN">
                <a:sym typeface="+mn-ea"/>
              </a:rPr>
              <a:t>A2</a:t>
            </a:r>
            <a:r>
              <a:rPr lang="zh-CN" altLang="en-US">
                <a:sym typeface="+mn-ea"/>
              </a:rPr>
              <a:t>发生了严重扭曲（接近两极），那么</a:t>
            </a:r>
            <a:r>
              <a:rPr lang="en-US" altLang="zh-CN">
                <a:sym typeface="+mn-ea"/>
              </a:rPr>
              <a:t>B2</a:t>
            </a:r>
            <a:r>
              <a:rPr lang="zh-CN" altLang="en-US">
                <a:sym typeface="+mn-ea"/>
              </a:rPr>
              <a:t>就可以减轻</a:t>
            </a:r>
            <a:r>
              <a:rPr lang="zh-CN" altLang="en-US">
                <a:sym typeface="+mn-ea"/>
              </a:rPr>
              <a:t>扭曲。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定义：</a:t>
            </a:r>
            <a:r>
              <a:rPr lang="en-US" altLang="zh-CN">
                <a:sym typeface="+mn-ea"/>
              </a:rPr>
              <a:t>attention(Q, K, V) = softmax(QK’/ sqrt(d)) V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先对特征图进行</a:t>
            </a:r>
            <a:r>
              <a:rPr lang="en-US" altLang="zh-CN" b="1">
                <a:sym typeface="+mn-ea"/>
              </a:rPr>
              <a:t>B</a:t>
            </a:r>
            <a:r>
              <a:rPr lang="zh-CN" altLang="en-US" b="1">
                <a:sym typeface="+mn-ea"/>
              </a:rPr>
              <a:t>一次</a:t>
            </a:r>
            <a:r>
              <a:rPr lang="en-US" altLang="zh-CN" b="1">
                <a:sym typeface="+mn-ea"/>
              </a:rPr>
              <a:t>window attention</a:t>
            </a:r>
            <a:r>
              <a:rPr lang="zh-CN" altLang="en-US" b="1">
                <a:sym typeface="+mn-ea"/>
              </a:rPr>
              <a:t>和一次</a:t>
            </a:r>
            <a:r>
              <a:rPr lang="en-US" altLang="zh-CN" b="1">
                <a:sym typeface="+mn-ea"/>
              </a:rPr>
              <a:t>shift-window attention</a:t>
            </a:r>
            <a:r>
              <a:rPr lang="zh-CN" altLang="en-US" b="1">
                <a:sym typeface="+mn-ea"/>
              </a:rPr>
              <a:t>，得到</a:t>
            </a:r>
            <a:r>
              <a:rPr lang="en-US" altLang="zh-CN" b="1">
                <a:sym typeface="+mn-ea"/>
              </a:rPr>
              <a:t>B’</a:t>
            </a:r>
            <a:r>
              <a:rPr lang="zh-CN" altLang="en-US" b="1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 b="1">
                <a:sym typeface="+mn-ea"/>
              </a:rPr>
              <a:t>再对两个特征图进行交叉注意力，比如对于窗口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有：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B1_new = </a:t>
            </a:r>
            <a:r>
              <a:rPr lang="en-US" altLang="zh-CN">
                <a:sym typeface="+mn-ea"/>
              </a:rPr>
              <a:t>attention(B1’, A1, A1);  </a:t>
            </a:r>
            <a:r>
              <a:rPr lang="en-US" altLang="zh-CN">
                <a:sym typeface="+mn-ea"/>
              </a:rPr>
              <a:t>A1_new = attention(A1, </a:t>
            </a:r>
            <a:r>
              <a:rPr lang="en-US" altLang="zh-CN">
                <a:sym typeface="+mn-ea"/>
              </a:rPr>
              <a:t>B1_new, B1_new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A_new = concatenate([A1_new, A2_new, A3_new, ...]); A = A_new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通过这样的交叉注意力，可以让扭曲的物体捕学习到扭曲较少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状况。</a:t>
            </a:r>
            <a:endParaRPr lang="zh-CN" altLang="en-US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47540" y="1694815"/>
            <a:ext cx="679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465" y="1111250"/>
            <a:ext cx="679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 descr="82166317231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537210"/>
            <a:ext cx="4762500" cy="2381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65340" y="2172970"/>
            <a:ext cx="946785" cy="720090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08115" y="2240915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B2</a:t>
            </a:r>
            <a:endParaRPr lang="en-US" altLang="zh-CN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2125" y="1367790"/>
            <a:ext cx="946150" cy="720090"/>
          </a:xfrm>
          <a:prstGeom prst="rect">
            <a:avLst/>
          </a:prstGeom>
          <a:noFill/>
          <a:ln w="41275" cmpd="sng">
            <a:solidFill>
              <a:srgbClr val="92D05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979535" y="1379220"/>
            <a:ext cx="6572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92D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B1</a:t>
            </a:r>
            <a:endParaRPr lang="en-US" altLang="zh-CN" sz="3200" b="1">
              <a:solidFill>
                <a:srgbClr val="92D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ad1dd18-e7cf-4645-aa35-2cfdc82fc096}"/>
  <p:tag name="TABLE_ENDDRAG_ORIGIN_RECT" val="473*242"/>
  <p:tag name="TABLE_ENDDRAG_RECT" val="40*149*473*242"/>
</p:tagLst>
</file>

<file path=ppt/tags/tag2.xml><?xml version="1.0" encoding="utf-8"?>
<p:tagLst xmlns:p="http://schemas.openxmlformats.org/presentationml/2006/main">
  <p:tag name="KSO_WM_UNIT_TABLE_BEAUTIFY" val="smartTable{4d840dc0-63e0-45bc-bba8-c7c37575b3c8}"/>
  <p:tag name="TABLE_ENDDRAG_ORIGIN_RECT" val="402*334"/>
  <p:tag name="TABLE_ENDDRAG_RECT" val="514*47*402*33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128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Arial Bold</vt:lpstr>
      <vt:lpstr>Times New Roman Bold</vt:lpstr>
      <vt:lpstr>Times New Roman Regular</vt:lpstr>
      <vt:lpstr>等线</vt:lpstr>
      <vt:lpstr>汉仪中等线KW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宋体-简</vt:lpstr>
      <vt:lpstr>Office 主题​​</vt:lpstr>
      <vt:lpstr>PanoSwin进度报告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塞博坦星的有机生命</cp:lastModifiedBy>
  <cp:revision>67</cp:revision>
  <dcterms:created xsi:type="dcterms:W3CDTF">2022-10-27T01:48:54Z</dcterms:created>
  <dcterms:modified xsi:type="dcterms:W3CDTF">2022-10-27T01:48:54Z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9F0BA37BA2BD17BD157C2163695CC13D</vt:lpwstr>
  </property>
</Properties>
</file>